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56" r:id="rId5"/>
    <p:sldId id="277" r:id="rId6"/>
    <p:sldId id="258" r:id="rId7"/>
    <p:sldId id="290" r:id="rId8"/>
    <p:sldId id="264" r:id="rId9"/>
    <p:sldId id="291" r:id="rId10"/>
    <p:sldId id="268" r:id="rId11"/>
    <p:sldId id="286" r:id="rId12"/>
    <p:sldId id="262" r:id="rId13"/>
    <p:sldId id="292" r:id="rId14"/>
    <p:sldId id="279" r:id="rId15"/>
    <p:sldId id="260" r:id="rId16"/>
    <p:sldId id="276" r:id="rId17"/>
    <p:sldId id="293" r:id="rId18"/>
    <p:sldId id="294" r:id="rId19"/>
    <p:sldId id="295" r:id="rId20"/>
    <p:sldId id="296" r:id="rId21"/>
    <p:sldId id="297" r:id="rId22"/>
    <p:sldId id="298" r:id="rId23"/>
    <p:sldId id="299" r:id="rId24"/>
    <p:sldId id="30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204" autoAdjust="0"/>
  </p:normalViewPr>
  <p:slideViewPr>
    <p:cSldViewPr snapToGrid="0">
      <p:cViewPr varScale="1">
        <p:scale>
          <a:sx n="115" d="100"/>
          <a:sy n="115" d="100"/>
        </p:scale>
        <p:origin x="432" y="84"/>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5/6/2025</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29.png>
</file>

<file path=ppt/media/image3.png>
</file>

<file path=ppt/media/image30.jpg>
</file>

<file path=ppt/media/image31.png>
</file>

<file path=ppt/media/image32.png>
</file>

<file path=ppt/media/image33.jpeg>
</file>

<file path=ppt/media/image34.jpe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5/6/2025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371032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1648291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3110401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15</a:t>
            </a:fld>
            <a:endParaRPr lang="en-US" dirty="0"/>
          </a:p>
        </p:txBody>
      </p:sp>
    </p:spTree>
    <p:extLst>
      <p:ext uri="{BB962C8B-B14F-4D97-AF65-F5344CB8AC3E}">
        <p14:creationId xmlns:p14="http://schemas.microsoft.com/office/powerpoint/2010/main" val="17082552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236381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18</a:t>
            </a:fld>
            <a:endParaRPr lang="en-US" dirty="0"/>
          </a:p>
        </p:txBody>
      </p:sp>
    </p:spTree>
    <p:extLst>
      <p:ext uri="{BB962C8B-B14F-4D97-AF65-F5344CB8AC3E}">
        <p14:creationId xmlns:p14="http://schemas.microsoft.com/office/powerpoint/2010/main" val="1042039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20</a:t>
            </a:fld>
            <a:endParaRPr lang="en-US" dirty="0"/>
          </a:p>
        </p:txBody>
      </p:sp>
    </p:spTree>
    <p:extLst>
      <p:ext uri="{BB962C8B-B14F-4D97-AF65-F5344CB8AC3E}">
        <p14:creationId xmlns:p14="http://schemas.microsoft.com/office/powerpoint/2010/main" val="4236624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3063330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34.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Dulla tvc commercial</a:t>
            </a:r>
          </a:p>
        </p:txBody>
      </p:sp>
      <p:sp>
        <p:nvSpPr>
          <p:cNvPr id="3" name="TextBox 2">
            <a:extLst>
              <a:ext uri="{FF2B5EF4-FFF2-40B4-BE49-F238E27FC236}">
                <a16:creationId xmlns:a16="http://schemas.microsoft.com/office/drawing/2014/main" id="{82762964-06FB-BF52-F337-7A4ED7CC682B}"/>
              </a:ext>
            </a:extLst>
          </p:cNvPr>
          <p:cNvSpPr txBox="1"/>
          <p:nvPr/>
        </p:nvSpPr>
        <p:spPr>
          <a:xfrm>
            <a:off x="6951306" y="4702629"/>
            <a:ext cx="4002833" cy="1569660"/>
          </a:xfrm>
          <a:prstGeom prst="rect">
            <a:avLst/>
          </a:prstGeom>
          <a:noFill/>
        </p:spPr>
        <p:txBody>
          <a:bodyPr wrap="square" rtlCol="0">
            <a:spAutoFit/>
          </a:bodyPr>
          <a:lstStyle/>
          <a:p>
            <a:r>
              <a:rPr lang="en-US" sz="3200" b="1" dirty="0"/>
              <a:t>Kapil Adhikari</a:t>
            </a:r>
          </a:p>
          <a:p>
            <a:r>
              <a:rPr lang="en-US" sz="3200" b="1" dirty="0"/>
              <a:t>22068805</a:t>
            </a:r>
          </a:p>
          <a:p>
            <a:r>
              <a:rPr lang="en-US" sz="3200" b="1" dirty="0"/>
              <a:t>M5</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0C883-7528-F9C5-D6FA-15EC059A3021}"/>
              </a:ext>
            </a:extLst>
          </p:cNvPr>
          <p:cNvSpPr>
            <a:spLocks noGrp="1"/>
          </p:cNvSpPr>
          <p:nvPr>
            <p:ph type="title"/>
          </p:nvPr>
        </p:nvSpPr>
        <p:spPr>
          <a:xfrm>
            <a:off x="762000" y="896112"/>
            <a:ext cx="10668000" cy="1325563"/>
          </a:xfrm>
        </p:spPr>
        <p:txBody>
          <a:bodyPr/>
          <a:lstStyle/>
          <a:p>
            <a:r>
              <a:rPr lang="en-US" dirty="0"/>
              <a:t>Casting and styling​</a:t>
            </a:r>
          </a:p>
        </p:txBody>
      </p:sp>
      <p:sp>
        <p:nvSpPr>
          <p:cNvPr id="6" name="Text Placeholder 5">
            <a:extLst>
              <a:ext uri="{FF2B5EF4-FFF2-40B4-BE49-F238E27FC236}">
                <a16:creationId xmlns:a16="http://schemas.microsoft.com/office/drawing/2014/main" id="{3A7E69BA-FC91-08A5-671F-B53E6E989C6F}"/>
              </a:ext>
            </a:extLst>
          </p:cNvPr>
          <p:cNvSpPr>
            <a:spLocks noGrp="1"/>
          </p:cNvSpPr>
          <p:nvPr>
            <p:ph type="body" sz="quarter" idx="13"/>
          </p:nvPr>
        </p:nvSpPr>
        <p:spPr>
          <a:xfrm>
            <a:off x="1377820" y="2224347"/>
            <a:ext cx="4278313" cy="3737541"/>
          </a:xfrm>
        </p:spPr>
        <p:txBody>
          <a:bodyPr>
            <a:normAutofit fontScale="40000" lnSpcReduction="20000"/>
          </a:bodyPr>
          <a:lstStyle/>
          <a:p>
            <a:r>
              <a:rPr lang="en-US" sz="3300" dirty="0"/>
              <a:t>Initially, the selected model was unavailable, causing a delay in production.</a:t>
            </a:r>
          </a:p>
          <a:p>
            <a:r>
              <a:rPr lang="en-US" sz="3300" dirty="0"/>
              <a:t>Efforts were made to find a replacement, and eventually, a suitable male model was finalized who carried the refined, confident presence needed for Dulla’s image.</a:t>
            </a:r>
          </a:p>
          <a:p>
            <a:r>
              <a:rPr lang="en-US" sz="3300" dirty="0"/>
              <a:t>He wore formal clothing that aligned with Dulla’s elegant and sophisticated brand tone.</a:t>
            </a:r>
          </a:p>
          <a:p>
            <a:r>
              <a:rPr lang="en-US" sz="3300" dirty="0"/>
              <a:t>The styling approach was minimal and clean, allowing the shoes and bags to remain the central visual focus.</a:t>
            </a:r>
          </a:p>
          <a:p>
            <a:r>
              <a:rPr lang="en-US" sz="3300" dirty="0"/>
              <a:t>The model’s walk, posture, and movements were directed to reflect professionalism and elegance.</a:t>
            </a:r>
          </a:p>
          <a:p>
            <a:endParaRPr lang="en-US" dirty="0"/>
          </a:p>
          <a:p>
            <a:endParaRPr lang="en-US" dirty="0"/>
          </a:p>
          <a:p>
            <a:pPr marL="0" indent="0">
              <a:buNone/>
            </a:pPr>
            <a:endParaRPr lang="en-US" dirty="0"/>
          </a:p>
          <a:p>
            <a:endParaRPr lang="en-US" dirty="0"/>
          </a:p>
          <a:p>
            <a:endParaRPr lang="en-US" dirty="0"/>
          </a:p>
          <a:p>
            <a:endParaRPr lang="en-US" dirty="0"/>
          </a:p>
          <a:p>
            <a:endParaRPr lang="en-US" dirty="0"/>
          </a:p>
        </p:txBody>
      </p:sp>
      <p:sp>
        <p:nvSpPr>
          <p:cNvPr id="3" name="Slide Number Placeholder 2">
            <a:extLst>
              <a:ext uri="{FF2B5EF4-FFF2-40B4-BE49-F238E27FC236}">
                <a16:creationId xmlns:a16="http://schemas.microsoft.com/office/drawing/2014/main" id="{8D3FE259-B742-148B-88EA-EAE84226FE5A}"/>
              </a:ext>
            </a:extLst>
          </p:cNvPr>
          <p:cNvSpPr>
            <a:spLocks noGrp="1"/>
          </p:cNvSpPr>
          <p:nvPr>
            <p:ph type="sldNum" sz="quarter" idx="12"/>
          </p:nvPr>
        </p:nvSpPr>
        <p:spPr/>
        <p:txBody>
          <a:bodyPr/>
          <a:lstStyle/>
          <a:p>
            <a:fld id="{B5CEABB6-07DC-46E8-9B57-56EC44A396E5}" type="slidenum">
              <a:rPr lang="en-US" smtClean="0"/>
              <a:pPr/>
              <a:t>10</a:t>
            </a:fld>
            <a:endParaRPr lang="en-US" dirty="0"/>
          </a:p>
        </p:txBody>
      </p:sp>
      <p:pic>
        <p:nvPicPr>
          <p:cNvPr id="9" name="Picture 8">
            <a:extLst>
              <a:ext uri="{FF2B5EF4-FFF2-40B4-BE49-F238E27FC236}">
                <a16:creationId xmlns:a16="http://schemas.microsoft.com/office/drawing/2014/main" id="{DF975D17-7263-9AA1-E6A6-D8173F645665}"/>
              </a:ext>
            </a:extLst>
          </p:cNvPr>
          <p:cNvPicPr>
            <a:picLocks noChangeAspect="1"/>
          </p:cNvPicPr>
          <p:nvPr/>
        </p:nvPicPr>
        <p:blipFill>
          <a:blip r:embed="rId3"/>
          <a:stretch>
            <a:fillRect/>
          </a:stretch>
        </p:blipFill>
        <p:spPr>
          <a:xfrm>
            <a:off x="7344039" y="550505"/>
            <a:ext cx="4257620" cy="5197151"/>
          </a:xfrm>
          <a:prstGeom prst="rect">
            <a:avLst/>
          </a:prstGeom>
        </p:spPr>
      </p:pic>
    </p:spTree>
    <p:extLst>
      <p:ext uri="{BB962C8B-B14F-4D97-AF65-F5344CB8AC3E}">
        <p14:creationId xmlns:p14="http://schemas.microsoft.com/office/powerpoint/2010/main" val="2390678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1552574" y="896111"/>
            <a:ext cx="9866540" cy="1358140"/>
          </a:xfrm>
        </p:spPr>
        <p:txBody>
          <a:bodyPr>
            <a:normAutofit/>
          </a:bodyPr>
          <a:lstStyle/>
          <a:p>
            <a:r>
              <a:rPr lang="en-US" dirty="0"/>
              <a:t>Production Phase</a:t>
            </a:r>
          </a:p>
        </p:txBody>
      </p:sp>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1673872" y="2254251"/>
            <a:ext cx="6477952" cy="3635831"/>
          </a:xfrm>
        </p:spPr>
        <p:txBody>
          <a:bodyPr>
            <a:normAutofit fontScale="70000" lnSpcReduction="20000"/>
          </a:bodyPr>
          <a:lstStyle/>
          <a:p>
            <a:pPr marL="285750" indent="-285750">
              <a:buFont typeface="Arial" panose="020B0604020202020204" pitchFamily="34" charset="0"/>
              <a:buChar char="•"/>
            </a:pPr>
            <a:r>
              <a:rPr lang="en-US" dirty="0"/>
              <a:t>Throughout the day, footage was recorded at various locations within the plan of the setup.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was filmed on a Sony FX3 camera, providing high-quality visuals and coupled with a tripod for stationary shots and a gimbal in all the dynamic shots.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 order to get everything as accurate as possible a real time shot on a </a:t>
            </a:r>
            <a:r>
              <a:rPr lang="en-US" dirty="0" err="1"/>
              <a:t>Liliput</a:t>
            </a:r>
            <a:r>
              <a:rPr lang="en-US" dirty="0"/>
              <a:t> LED screen was used to see the shots live.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used three-point lighting to create depth and add a premium touch to the model and the products.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Light was mixed between natural and artificial, based on the needs of each of the shots.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entire production stuck closely to the storyboard and script, providing for a strong visual narrative and littering with minimal product placement distraction</a:t>
            </a:r>
          </a:p>
          <a:p>
            <a:endParaRPr lang="en-US" dirty="0"/>
          </a:p>
          <a:p>
            <a:endParaRPr lang="en-US" dirty="0"/>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11</a:t>
            </a:fld>
            <a:endParaRPr lang="en-US" dirty="0"/>
          </a:p>
        </p:txBody>
      </p:sp>
      <p:pic>
        <p:nvPicPr>
          <p:cNvPr id="4" name="Picture 3">
            <a:extLst>
              <a:ext uri="{FF2B5EF4-FFF2-40B4-BE49-F238E27FC236}">
                <a16:creationId xmlns:a16="http://schemas.microsoft.com/office/drawing/2014/main" id="{F2666BB5-06A0-E9A5-32F2-2C06212A2B2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51824" y="2475702"/>
            <a:ext cx="1833061" cy="3068236"/>
          </a:xfrm>
          <a:prstGeom prst="rect">
            <a:avLst/>
          </a:prstGeom>
          <a:noFill/>
          <a:ln>
            <a:noFill/>
          </a:ln>
        </p:spPr>
      </p:pic>
      <p:pic>
        <p:nvPicPr>
          <p:cNvPr id="5" name="Picture 4" descr="A person holding a camera&#10;&#10;Description automatically generated">
            <a:extLst>
              <a:ext uri="{FF2B5EF4-FFF2-40B4-BE49-F238E27FC236}">
                <a16:creationId xmlns:a16="http://schemas.microsoft.com/office/drawing/2014/main" id="{9A567390-4FAA-D1B2-50FD-BD68EE960E9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89896" y="2237751"/>
            <a:ext cx="2013458" cy="3544138"/>
          </a:xfrm>
          <a:prstGeom prst="rect">
            <a:avLst/>
          </a:prstGeom>
          <a:noFill/>
          <a:ln>
            <a:noFill/>
          </a:ln>
        </p:spPr>
      </p:pic>
    </p:spTree>
    <p:extLst>
      <p:ext uri="{BB962C8B-B14F-4D97-AF65-F5344CB8AC3E}">
        <p14:creationId xmlns:p14="http://schemas.microsoft.com/office/powerpoint/2010/main" val="4252466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B1B29E87-9C2C-400B-834D-4E4BD6E944D0}"/>
              </a:ext>
            </a:extLst>
          </p:cNvPr>
          <p:cNvSpPr>
            <a:spLocks noGrp="1"/>
          </p:cNvSpPr>
          <p:nvPr>
            <p:ph type="title"/>
          </p:nvPr>
        </p:nvSpPr>
        <p:spPr>
          <a:xfrm>
            <a:off x="764155" y="896112"/>
            <a:ext cx="10665845" cy="1325563"/>
          </a:xfrm>
        </p:spPr>
        <p:txBody>
          <a:bodyPr/>
          <a:lstStyle/>
          <a:p>
            <a:r>
              <a:rPr lang="en-US" dirty="0"/>
              <a:t>Filming techniques</a:t>
            </a:r>
          </a:p>
        </p:txBody>
      </p:sp>
      <p:sp>
        <p:nvSpPr>
          <p:cNvPr id="2" name="Slide Number Placeholder 1">
            <a:extLst>
              <a:ext uri="{FF2B5EF4-FFF2-40B4-BE49-F238E27FC236}">
                <a16:creationId xmlns:a16="http://schemas.microsoft.com/office/drawing/2014/main" id="{660EB401-2F91-2D90-C859-96484861E564}"/>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
        <p:nvSpPr>
          <p:cNvPr id="4" name="Table Placeholder 3">
            <a:extLst>
              <a:ext uri="{FF2B5EF4-FFF2-40B4-BE49-F238E27FC236}">
                <a16:creationId xmlns:a16="http://schemas.microsoft.com/office/drawing/2014/main" id="{8BF2DA44-A3C2-1E38-D1F3-C06A710399B4}"/>
              </a:ext>
            </a:extLst>
          </p:cNvPr>
          <p:cNvSpPr>
            <a:spLocks noGrp="1"/>
          </p:cNvSpPr>
          <p:nvPr>
            <p:ph type="tbl" sz="quarter" idx="13"/>
          </p:nvPr>
        </p:nvSpPr>
        <p:spPr/>
        <p:txBody>
          <a:bodyPr>
            <a:normAutofit fontScale="77500" lnSpcReduction="20000"/>
          </a:bodyPr>
          <a:lstStyle/>
          <a:p>
            <a:r>
              <a:rPr lang="en-US" dirty="0"/>
              <a:t>These techniques comprise; close up shots wide angles shot &amp; product angle.</a:t>
            </a:r>
          </a:p>
          <a:p>
            <a:r>
              <a:rPr lang="en-US" dirty="0"/>
              <a:t>The lighting was specifically tailored for even the creases in leather to shine.</a:t>
            </a:r>
          </a:p>
          <a:p>
            <a:r>
              <a:rPr lang="en-US" dirty="0"/>
              <a:t>A balance of handheld motion/tripod steadiness was used to keep realism and flow.</a:t>
            </a:r>
          </a:p>
          <a:p>
            <a:r>
              <a:rPr lang="en-US" dirty="0"/>
              <a:t>Set to make you feel something, camera height and distance were intentional choices.</a:t>
            </a:r>
          </a:p>
          <a:p>
            <a:r>
              <a:rPr lang="en-US" dirty="0"/>
              <a:t>It turned the advertisement into a much more premium experience due to the use of visual tools.</a:t>
            </a:r>
          </a:p>
          <a:p>
            <a:endParaRPr lang="en-US" dirty="0"/>
          </a:p>
        </p:txBody>
      </p:sp>
    </p:spTree>
    <p:extLst>
      <p:ext uri="{BB962C8B-B14F-4D97-AF65-F5344CB8AC3E}">
        <p14:creationId xmlns:p14="http://schemas.microsoft.com/office/powerpoint/2010/main" val="56699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634238" y="0"/>
            <a:ext cx="5528217" cy="2685383"/>
          </a:xfrm>
        </p:spPr>
        <p:txBody>
          <a:bodyPr/>
          <a:lstStyle/>
          <a:p>
            <a:r>
              <a:rPr lang="en-US" dirty="0"/>
              <a:t>Camera Movement and Framing</a:t>
            </a:r>
          </a:p>
        </p:txBody>
      </p:sp>
      <p:sp>
        <p:nvSpPr>
          <p:cNvPr id="5" name="TextBox 4">
            <a:extLst>
              <a:ext uri="{FF2B5EF4-FFF2-40B4-BE49-F238E27FC236}">
                <a16:creationId xmlns:a16="http://schemas.microsoft.com/office/drawing/2014/main" id="{F5C6ECF7-0708-9110-9E79-EF8E3475F588}"/>
              </a:ext>
            </a:extLst>
          </p:cNvPr>
          <p:cNvSpPr txBox="1"/>
          <p:nvPr/>
        </p:nvSpPr>
        <p:spPr>
          <a:xfrm>
            <a:off x="5634238" y="2741457"/>
            <a:ext cx="6097384" cy="2862322"/>
          </a:xfrm>
          <a:prstGeom prst="rect">
            <a:avLst/>
          </a:prstGeom>
          <a:noFill/>
        </p:spPr>
        <p:txBody>
          <a:bodyPr wrap="square">
            <a:spAutoFit/>
          </a:bodyPr>
          <a:lstStyle/>
          <a:p>
            <a:r>
              <a:rPr lang="en-US" dirty="0"/>
              <a:t>1. Low-angle shots were used to convey power and confidence.</a:t>
            </a:r>
            <a:br>
              <a:rPr lang="en-US" dirty="0"/>
            </a:br>
            <a:r>
              <a:rPr lang="en-US" dirty="0"/>
              <a:t>2. Centered framing kept attention on the model and products.</a:t>
            </a:r>
            <a:br>
              <a:rPr lang="en-US" dirty="0"/>
            </a:br>
            <a:r>
              <a:rPr lang="en-US" dirty="0"/>
              <a:t>3. Slow pans and tracking shots added natural movement.</a:t>
            </a:r>
            <a:br>
              <a:rPr lang="en-US" dirty="0"/>
            </a:br>
            <a:r>
              <a:rPr lang="en-US" dirty="0"/>
              <a:t>4. All shots were framed with a rule of thirds and depth in mind.</a:t>
            </a:r>
            <a:br>
              <a:rPr lang="en-US" dirty="0"/>
            </a:br>
            <a:r>
              <a:rPr lang="en-US" dirty="0"/>
              <a:t>5. These choices helped create a cinematic look that matched luxury branding.</a:t>
            </a:r>
          </a:p>
        </p:txBody>
      </p:sp>
    </p:spTree>
    <p:extLst>
      <p:ext uri="{BB962C8B-B14F-4D97-AF65-F5344CB8AC3E}">
        <p14:creationId xmlns:p14="http://schemas.microsoft.com/office/powerpoint/2010/main" val="2436493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F22324F-E91D-9100-88BA-E7429DC2BAAA}"/>
              </a:ext>
            </a:extLst>
          </p:cNvPr>
          <p:cNvSpPr txBox="1"/>
          <p:nvPr/>
        </p:nvSpPr>
        <p:spPr>
          <a:xfrm>
            <a:off x="7905404" y="545202"/>
            <a:ext cx="3596640" cy="5632311"/>
          </a:xfrm>
          <a:prstGeom prst="rect">
            <a:avLst/>
          </a:prstGeom>
          <a:noFill/>
        </p:spPr>
        <p:txBody>
          <a:bodyPr wrap="square" rtlCol="0">
            <a:spAutoFit/>
          </a:bodyPr>
          <a:lstStyle/>
          <a:p>
            <a:pPr marL="285750" indent="-285750">
              <a:buFont typeface="Arial" panose="020B0604020202020204" pitchFamily="34" charset="0"/>
              <a:buChar char="•"/>
            </a:pPr>
            <a:r>
              <a:rPr lang="en-US" dirty="0"/>
              <a:t>The schedule had to be adjusted earlier in the week as the original model canceled.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Through a friend I found a new model, then reworked the plan.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They had to reshoot some of the scenes which delayed the movie.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tweaks was weather and lighting.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was really problematic for my problem-solving and flexibility.</a:t>
            </a:r>
          </a:p>
          <a:p>
            <a:endParaRPr lang="en-US" dirty="0"/>
          </a:p>
        </p:txBody>
      </p:sp>
      <p:sp>
        <p:nvSpPr>
          <p:cNvPr id="8" name="TextBox 7">
            <a:extLst>
              <a:ext uri="{FF2B5EF4-FFF2-40B4-BE49-F238E27FC236}">
                <a16:creationId xmlns:a16="http://schemas.microsoft.com/office/drawing/2014/main" id="{79F1AA42-E1B3-42B6-ED25-04F0BAF22E25}"/>
              </a:ext>
            </a:extLst>
          </p:cNvPr>
          <p:cNvSpPr txBox="1"/>
          <p:nvPr/>
        </p:nvSpPr>
        <p:spPr>
          <a:xfrm>
            <a:off x="3722024" y="2835567"/>
            <a:ext cx="6097384" cy="584775"/>
          </a:xfrm>
          <a:prstGeom prst="rect">
            <a:avLst/>
          </a:prstGeom>
          <a:noFill/>
        </p:spPr>
        <p:txBody>
          <a:bodyPr wrap="square">
            <a:spAutoFit/>
          </a:bodyPr>
          <a:lstStyle/>
          <a:p>
            <a:r>
              <a:rPr lang="en-US" sz="3200" b="1" dirty="0">
                <a:solidFill>
                  <a:schemeClr val="bg2"/>
                </a:solidFill>
              </a:rPr>
              <a:t>Challenges Faced</a:t>
            </a:r>
          </a:p>
        </p:txBody>
      </p:sp>
    </p:spTree>
    <p:extLst>
      <p:ext uri="{BB962C8B-B14F-4D97-AF65-F5344CB8AC3E}">
        <p14:creationId xmlns:p14="http://schemas.microsoft.com/office/powerpoint/2010/main" val="1207024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23AE6-6F22-502E-58C7-EB63D05FFE0E}"/>
              </a:ext>
            </a:extLst>
          </p:cNvPr>
          <p:cNvSpPr>
            <a:spLocks noGrp="1"/>
          </p:cNvSpPr>
          <p:nvPr>
            <p:ph type="title"/>
          </p:nvPr>
        </p:nvSpPr>
        <p:spPr/>
        <p:txBody>
          <a:bodyPr/>
          <a:lstStyle/>
          <a:p>
            <a:r>
              <a:rPr lang="en-US" b="1" dirty="0"/>
              <a:t>Post-Production Overview</a:t>
            </a:r>
            <a:br>
              <a:rPr lang="en-US" b="1" dirty="0"/>
            </a:br>
            <a:endParaRPr lang="en-US" dirty="0"/>
          </a:p>
        </p:txBody>
      </p:sp>
      <p:sp>
        <p:nvSpPr>
          <p:cNvPr id="3" name="Table Placeholder 2">
            <a:extLst>
              <a:ext uri="{FF2B5EF4-FFF2-40B4-BE49-F238E27FC236}">
                <a16:creationId xmlns:a16="http://schemas.microsoft.com/office/drawing/2014/main" id="{C110325A-F1F1-7385-19B6-60A06794C6D9}"/>
              </a:ext>
            </a:extLst>
          </p:cNvPr>
          <p:cNvSpPr>
            <a:spLocks noGrp="1"/>
          </p:cNvSpPr>
          <p:nvPr>
            <p:ph type="tbl" sz="quarter" idx="13"/>
          </p:nvPr>
        </p:nvSpPr>
        <p:spPr/>
        <p:txBody>
          <a:bodyPr>
            <a:normAutofit lnSpcReduction="10000"/>
          </a:bodyPr>
          <a:lstStyle/>
          <a:p>
            <a:pPr marL="0" indent="0">
              <a:buNone/>
            </a:pPr>
            <a:r>
              <a:rPr lang="en-US" dirty="0"/>
              <a:t>1.Post-production involved editing, color grading, and audio integration.</a:t>
            </a:r>
          </a:p>
          <a:p>
            <a:pPr marL="0" indent="0">
              <a:buNone/>
            </a:pPr>
            <a:br>
              <a:rPr lang="en-US" dirty="0"/>
            </a:br>
            <a:r>
              <a:rPr lang="en-US" dirty="0"/>
              <a:t>2.This phase transformed raw footage into a professional ad.</a:t>
            </a:r>
            <a:br>
              <a:rPr lang="en-US" dirty="0"/>
            </a:br>
            <a:r>
              <a:rPr lang="en-US" dirty="0"/>
              <a:t>Cuts, transitions, and timing were carefully handled.</a:t>
            </a:r>
          </a:p>
          <a:p>
            <a:pPr marL="0" indent="0">
              <a:buNone/>
            </a:pPr>
            <a:br>
              <a:rPr lang="en-US" dirty="0"/>
            </a:br>
            <a:r>
              <a:rPr lang="en-US" dirty="0"/>
              <a:t>3.The mood of the video was crafted through visual pacing.</a:t>
            </a:r>
            <a:br>
              <a:rPr lang="en-US" dirty="0"/>
            </a:br>
            <a:r>
              <a:rPr lang="en-US" dirty="0"/>
              <a:t>This was where creative vision met final execution.</a:t>
            </a:r>
          </a:p>
          <a:p>
            <a:endParaRPr lang="en-US" dirty="0"/>
          </a:p>
        </p:txBody>
      </p:sp>
      <p:sp>
        <p:nvSpPr>
          <p:cNvPr id="4" name="Slide Number Placeholder 3">
            <a:extLst>
              <a:ext uri="{FF2B5EF4-FFF2-40B4-BE49-F238E27FC236}">
                <a16:creationId xmlns:a16="http://schemas.microsoft.com/office/drawing/2014/main" id="{7F6F2EB9-23CD-337C-B216-E1EEC5EE0212}"/>
              </a:ext>
            </a:extLst>
          </p:cNvPr>
          <p:cNvSpPr>
            <a:spLocks noGrp="1"/>
          </p:cNvSpPr>
          <p:nvPr>
            <p:ph type="sldNum" sz="quarter" idx="12"/>
          </p:nvPr>
        </p:nvSpPr>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3905230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1C0DD-A665-DCDF-0233-2F381CE1E996}"/>
              </a:ext>
            </a:extLst>
          </p:cNvPr>
          <p:cNvSpPr>
            <a:spLocks noGrp="1"/>
          </p:cNvSpPr>
          <p:nvPr>
            <p:ph type="title"/>
          </p:nvPr>
        </p:nvSpPr>
        <p:spPr/>
        <p:txBody>
          <a:bodyPr/>
          <a:lstStyle/>
          <a:p>
            <a:r>
              <a:rPr lang="en-US" dirty="0"/>
              <a:t>Editing with DaVinci Resolve</a:t>
            </a:r>
            <a:br>
              <a:rPr lang="en-US" dirty="0"/>
            </a:br>
            <a:endParaRPr lang="en-US" dirty="0"/>
          </a:p>
        </p:txBody>
      </p:sp>
      <p:sp>
        <p:nvSpPr>
          <p:cNvPr id="3" name="Table Placeholder 2">
            <a:extLst>
              <a:ext uri="{FF2B5EF4-FFF2-40B4-BE49-F238E27FC236}">
                <a16:creationId xmlns:a16="http://schemas.microsoft.com/office/drawing/2014/main" id="{AA8DCB6A-2680-7CA5-B7E0-A884F6A18A60}"/>
              </a:ext>
            </a:extLst>
          </p:cNvPr>
          <p:cNvSpPr>
            <a:spLocks noGrp="1"/>
          </p:cNvSpPr>
          <p:nvPr>
            <p:ph type="tbl" sz="quarter" idx="13"/>
          </p:nvPr>
        </p:nvSpPr>
        <p:spPr/>
        <p:txBody>
          <a:bodyPr>
            <a:normAutofit fontScale="85000" lnSpcReduction="20000"/>
          </a:bodyPr>
          <a:lstStyle/>
          <a:p>
            <a:r>
              <a:rPr lang="en-US" dirty="0"/>
              <a:t>Editing with DaVinci Resolve</a:t>
            </a:r>
          </a:p>
          <a:p>
            <a:r>
              <a:rPr lang="en-US" dirty="0"/>
              <a:t>Video editing was done entirely on DaVinci Resolve.</a:t>
            </a:r>
          </a:p>
          <a:p>
            <a:r>
              <a:rPr lang="en-US" dirty="0"/>
              <a:t>Clips were arranged together with a little trim here or there, and set to music.</a:t>
            </a:r>
          </a:p>
          <a:p>
            <a:r>
              <a:rPr lang="en-US" dirty="0"/>
              <a:t>Transitions and Fade-ins were added for seamless transitions from scene to scene.</a:t>
            </a:r>
          </a:p>
          <a:p>
            <a:r>
              <a:rPr lang="en-US" dirty="0"/>
              <a:t>Tools like DaVinci helped at the final stages  managing color, timing, detail, etc.</a:t>
            </a:r>
          </a:p>
          <a:p>
            <a:r>
              <a:rPr lang="en-US" dirty="0"/>
              <a:t>Just perfect for polishing and cinematizing.</a:t>
            </a:r>
          </a:p>
          <a:p>
            <a:endParaRPr lang="en-US" dirty="0"/>
          </a:p>
        </p:txBody>
      </p:sp>
      <p:sp>
        <p:nvSpPr>
          <p:cNvPr id="4" name="Slide Number Placeholder 3">
            <a:extLst>
              <a:ext uri="{FF2B5EF4-FFF2-40B4-BE49-F238E27FC236}">
                <a16:creationId xmlns:a16="http://schemas.microsoft.com/office/drawing/2014/main" id="{97C00894-CC1A-DDB3-E88E-05994DF09094}"/>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1797434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878DE-688E-9838-5B07-FEADC15AB93A}"/>
              </a:ext>
            </a:extLst>
          </p:cNvPr>
          <p:cNvSpPr>
            <a:spLocks noGrp="1"/>
          </p:cNvSpPr>
          <p:nvPr>
            <p:ph type="title"/>
          </p:nvPr>
        </p:nvSpPr>
        <p:spPr/>
        <p:txBody>
          <a:bodyPr/>
          <a:lstStyle/>
          <a:p>
            <a:r>
              <a:rPr lang="en-US" b="1" dirty="0"/>
              <a:t>Color Grading</a:t>
            </a:r>
            <a:br>
              <a:rPr lang="en-US" b="1" dirty="0"/>
            </a:br>
            <a:endParaRPr lang="en-US" dirty="0"/>
          </a:p>
        </p:txBody>
      </p:sp>
      <p:sp>
        <p:nvSpPr>
          <p:cNvPr id="3" name="Table Placeholder 2">
            <a:extLst>
              <a:ext uri="{FF2B5EF4-FFF2-40B4-BE49-F238E27FC236}">
                <a16:creationId xmlns:a16="http://schemas.microsoft.com/office/drawing/2014/main" id="{2C52AEF8-1766-3930-841E-0C9C93E484E0}"/>
              </a:ext>
            </a:extLst>
          </p:cNvPr>
          <p:cNvSpPr>
            <a:spLocks noGrp="1"/>
          </p:cNvSpPr>
          <p:nvPr>
            <p:ph type="tbl" sz="quarter" idx="13"/>
          </p:nvPr>
        </p:nvSpPr>
        <p:spPr/>
        <p:txBody>
          <a:bodyPr>
            <a:normAutofit/>
          </a:bodyPr>
          <a:lstStyle/>
          <a:p>
            <a:pPr marL="0" indent="0">
              <a:buNone/>
            </a:pPr>
            <a:r>
              <a:rPr lang="en-US" dirty="0"/>
              <a:t>1. Color grading gave the ad a warm, professional tone.</a:t>
            </a:r>
            <a:br>
              <a:rPr lang="en-US" dirty="0"/>
            </a:br>
            <a:r>
              <a:rPr lang="en-US" dirty="0"/>
              <a:t>2.Natural skin tones were preserved while enhancing product color.</a:t>
            </a:r>
            <a:br>
              <a:rPr lang="en-US" dirty="0"/>
            </a:br>
            <a:r>
              <a:rPr lang="en-US" dirty="0"/>
              <a:t>3.Shadows and highlights were balanced for depth and clarity.</a:t>
            </a:r>
            <a:br>
              <a:rPr lang="en-US" dirty="0"/>
            </a:br>
            <a:r>
              <a:rPr lang="en-US" dirty="0"/>
              <a:t>4.Leather textures were made to pop subtly using contrast.</a:t>
            </a:r>
            <a:br>
              <a:rPr lang="en-US" dirty="0"/>
            </a:br>
            <a:r>
              <a:rPr lang="en-US" dirty="0"/>
              <a:t>5.The overall palette matched Dulla’s sophisticated brand identity</a:t>
            </a:r>
          </a:p>
          <a:p>
            <a:endParaRPr lang="en-US" dirty="0"/>
          </a:p>
        </p:txBody>
      </p:sp>
      <p:sp>
        <p:nvSpPr>
          <p:cNvPr id="4" name="Slide Number Placeholder 3">
            <a:extLst>
              <a:ext uri="{FF2B5EF4-FFF2-40B4-BE49-F238E27FC236}">
                <a16:creationId xmlns:a16="http://schemas.microsoft.com/office/drawing/2014/main" id="{55699247-A2A2-15F2-DCD4-BD4940003082}"/>
              </a:ext>
            </a:extLst>
          </p:cNvPr>
          <p:cNvSpPr>
            <a:spLocks noGrp="1"/>
          </p:cNvSpPr>
          <p:nvPr>
            <p:ph type="sldNum" sz="quarter" idx="12"/>
          </p:nvPr>
        </p:nvSpPr>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4204337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882B9-D65D-6A9C-F7F2-B417B4029A81}"/>
              </a:ext>
            </a:extLst>
          </p:cNvPr>
          <p:cNvSpPr>
            <a:spLocks noGrp="1"/>
          </p:cNvSpPr>
          <p:nvPr>
            <p:ph type="title"/>
          </p:nvPr>
        </p:nvSpPr>
        <p:spPr/>
        <p:txBody>
          <a:bodyPr/>
          <a:lstStyle/>
          <a:p>
            <a:r>
              <a:rPr lang="en-US" b="1" dirty="0"/>
              <a:t>Sound and Music</a:t>
            </a:r>
            <a:br>
              <a:rPr lang="en-US" b="1" dirty="0"/>
            </a:br>
            <a:endParaRPr lang="en-US" dirty="0"/>
          </a:p>
        </p:txBody>
      </p:sp>
      <p:sp>
        <p:nvSpPr>
          <p:cNvPr id="3" name="Table Placeholder 2">
            <a:extLst>
              <a:ext uri="{FF2B5EF4-FFF2-40B4-BE49-F238E27FC236}">
                <a16:creationId xmlns:a16="http://schemas.microsoft.com/office/drawing/2014/main" id="{C2081834-5EF7-6B0B-9FB9-826938F0CEAA}"/>
              </a:ext>
            </a:extLst>
          </p:cNvPr>
          <p:cNvSpPr>
            <a:spLocks noGrp="1"/>
          </p:cNvSpPr>
          <p:nvPr>
            <p:ph type="tbl" sz="quarter" idx="13"/>
          </p:nvPr>
        </p:nvSpPr>
        <p:spPr/>
        <p:txBody>
          <a:bodyPr>
            <a:normAutofit lnSpcReduction="10000"/>
          </a:bodyPr>
          <a:lstStyle/>
          <a:p>
            <a:pPr marL="0" indent="0">
              <a:buNone/>
            </a:pPr>
            <a:r>
              <a:rPr lang="en-US" dirty="0"/>
              <a:t>1. Non-copyrighted music was selected to suit the video’s theme.</a:t>
            </a:r>
          </a:p>
          <a:p>
            <a:pPr marL="0" indent="0">
              <a:buNone/>
            </a:pPr>
            <a:br>
              <a:rPr lang="en-US" dirty="0"/>
            </a:br>
            <a:r>
              <a:rPr lang="en-US" dirty="0"/>
              <a:t>2. It had a light, jazzy tone that added mood without distraction.</a:t>
            </a:r>
            <a:br>
              <a:rPr lang="en-US" dirty="0"/>
            </a:br>
            <a:r>
              <a:rPr lang="en-US" dirty="0"/>
              <a:t>Volume levels were adjusted to maintain balance with visuals.</a:t>
            </a:r>
          </a:p>
          <a:p>
            <a:pPr marL="0" indent="0">
              <a:buNone/>
            </a:pPr>
            <a:br>
              <a:rPr lang="en-US" dirty="0"/>
            </a:br>
            <a:r>
              <a:rPr lang="en-US" dirty="0"/>
              <a:t>3. No voiceover was used to keep focus on visual storytelling.</a:t>
            </a:r>
            <a:br>
              <a:rPr lang="en-US" dirty="0"/>
            </a:br>
            <a:r>
              <a:rPr lang="en-US" dirty="0"/>
              <a:t>Sound design helped unify the emotional and visual experience.</a:t>
            </a:r>
          </a:p>
          <a:p>
            <a:endParaRPr lang="en-US" dirty="0"/>
          </a:p>
        </p:txBody>
      </p:sp>
      <p:sp>
        <p:nvSpPr>
          <p:cNvPr id="4" name="Slide Number Placeholder 3">
            <a:extLst>
              <a:ext uri="{FF2B5EF4-FFF2-40B4-BE49-F238E27FC236}">
                <a16:creationId xmlns:a16="http://schemas.microsoft.com/office/drawing/2014/main" id="{A575083D-1F81-D08C-9DC8-0E479EAF3BDF}"/>
              </a:ext>
            </a:extLst>
          </p:cNvPr>
          <p:cNvSpPr>
            <a:spLocks noGrp="1"/>
          </p:cNvSpPr>
          <p:nvPr>
            <p:ph type="sldNum" sz="quarter" idx="12"/>
          </p:nvPr>
        </p:nvSpPr>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3041022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FF680-9C60-5DD0-7BD0-9070DEAA05C9}"/>
              </a:ext>
            </a:extLst>
          </p:cNvPr>
          <p:cNvSpPr>
            <a:spLocks noGrp="1"/>
          </p:cNvSpPr>
          <p:nvPr>
            <p:ph type="title"/>
          </p:nvPr>
        </p:nvSpPr>
        <p:spPr/>
        <p:txBody>
          <a:bodyPr/>
          <a:lstStyle/>
          <a:p>
            <a:r>
              <a:rPr lang="en-US" dirty="0"/>
              <a:t>Final Rendering</a:t>
            </a:r>
            <a:br>
              <a:rPr lang="en-US" dirty="0"/>
            </a:br>
            <a:endParaRPr lang="en-US" dirty="0"/>
          </a:p>
        </p:txBody>
      </p:sp>
      <p:sp>
        <p:nvSpPr>
          <p:cNvPr id="3" name="Table Placeholder 2">
            <a:extLst>
              <a:ext uri="{FF2B5EF4-FFF2-40B4-BE49-F238E27FC236}">
                <a16:creationId xmlns:a16="http://schemas.microsoft.com/office/drawing/2014/main" id="{6114E02F-7995-1442-6E57-A9228BA63F7A}"/>
              </a:ext>
            </a:extLst>
          </p:cNvPr>
          <p:cNvSpPr>
            <a:spLocks noGrp="1"/>
          </p:cNvSpPr>
          <p:nvPr>
            <p:ph type="tbl" sz="quarter" idx="13"/>
          </p:nvPr>
        </p:nvSpPr>
        <p:spPr/>
        <p:txBody>
          <a:bodyPr>
            <a:normAutofit/>
          </a:bodyPr>
          <a:lstStyle/>
          <a:p>
            <a:r>
              <a:rPr lang="en-US" dirty="0"/>
              <a:t>Exported video to a full HD in high-quality codec.</a:t>
            </a:r>
          </a:p>
          <a:p>
            <a:r>
              <a:rPr lang="en-US" dirty="0"/>
              <a:t>It was cross-tested on various devices for legibility.</a:t>
            </a:r>
          </a:p>
          <a:p>
            <a:r>
              <a:rPr lang="en-US" dirty="0"/>
              <a:t>Playback was enabled as it was configured for smooth playback, since rendering was done as per settings.</a:t>
            </a:r>
          </a:p>
          <a:p>
            <a:r>
              <a:rPr lang="en-US" dirty="0"/>
              <a:t>Size of file was controlled for easy uploading and sharing.</a:t>
            </a:r>
          </a:p>
          <a:p>
            <a:r>
              <a:rPr lang="en-US" dirty="0"/>
              <a:t>The end result was creative and technical quality.</a:t>
            </a:r>
          </a:p>
          <a:p>
            <a:endParaRPr lang="en-US" dirty="0"/>
          </a:p>
        </p:txBody>
      </p:sp>
      <p:sp>
        <p:nvSpPr>
          <p:cNvPr id="4" name="Slide Number Placeholder 3">
            <a:extLst>
              <a:ext uri="{FF2B5EF4-FFF2-40B4-BE49-F238E27FC236}">
                <a16:creationId xmlns:a16="http://schemas.microsoft.com/office/drawing/2014/main" id="{DFCC0012-C304-4128-8D82-F7858838DE50}"/>
              </a:ext>
            </a:extLst>
          </p:cNvPr>
          <p:cNvSpPr>
            <a:spLocks noGrp="1"/>
          </p:cNvSpPr>
          <p:nvPr>
            <p:ph type="sldNum" sz="quarter" idx="12"/>
          </p:nvPr>
        </p:nvSpPr>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93631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a:bodyPr>
          <a:lstStyle/>
          <a:p>
            <a:pPr marL="457200" indent="-457200">
              <a:buFont typeface="+mj-lt"/>
              <a:buAutoNum type="arabicPeriod"/>
            </a:pPr>
            <a:r>
              <a:rPr lang="en-US" b="1" dirty="0"/>
              <a:t>Introduction about Project</a:t>
            </a:r>
          </a:p>
          <a:p>
            <a:pPr marL="457200" indent="-457200">
              <a:buFont typeface="+mj-lt"/>
              <a:buAutoNum type="arabicPeriod"/>
            </a:pPr>
            <a:r>
              <a:rPr lang="en-US" b="1" dirty="0"/>
              <a:t>Aim and objective</a:t>
            </a:r>
          </a:p>
          <a:p>
            <a:pPr marL="457200" indent="-457200">
              <a:buFont typeface="+mj-lt"/>
              <a:buAutoNum type="arabicPeriod"/>
            </a:pPr>
            <a:r>
              <a:rPr lang="en-US" b="1" dirty="0"/>
              <a:t>Concept Research</a:t>
            </a:r>
          </a:p>
          <a:p>
            <a:pPr marL="457200" indent="-457200">
              <a:buFont typeface="+mj-lt"/>
              <a:buAutoNum type="arabicPeriod"/>
            </a:pPr>
            <a:r>
              <a:rPr lang="en-US" b="1" dirty="0"/>
              <a:t>Process</a:t>
            </a:r>
          </a:p>
          <a:p>
            <a:endParaRPr lang="en-US" dirty="0"/>
          </a:p>
          <a:p>
            <a:endParaRPr lang="en-US" dirty="0"/>
          </a:p>
          <a:p>
            <a:endParaRPr lang="en-US" dirty="0"/>
          </a:p>
          <a:p>
            <a:endParaRPr lang="en-US" dirty="0"/>
          </a:p>
          <a:p>
            <a:endParaRPr lang="en-US" dirty="0"/>
          </a:p>
          <a:p>
            <a:endParaRPr lang="en-US" dirty="0"/>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98B1D-C38F-A393-0D87-9F88D8F3DB02}"/>
              </a:ext>
            </a:extLst>
          </p:cNvPr>
          <p:cNvSpPr>
            <a:spLocks noGrp="1"/>
          </p:cNvSpPr>
          <p:nvPr>
            <p:ph type="title"/>
          </p:nvPr>
        </p:nvSpPr>
        <p:spPr/>
        <p:txBody>
          <a:bodyPr>
            <a:normAutofit fontScale="90000"/>
          </a:bodyPr>
          <a:lstStyle/>
          <a:p>
            <a:r>
              <a:rPr lang="en-US" b="1" dirty="0"/>
              <a:t>Techniques and Technology Used</a:t>
            </a:r>
            <a:br>
              <a:rPr lang="en-US" b="1" dirty="0"/>
            </a:br>
            <a:endParaRPr lang="en-US" dirty="0"/>
          </a:p>
        </p:txBody>
      </p:sp>
      <p:sp>
        <p:nvSpPr>
          <p:cNvPr id="3" name="Table Placeholder 2">
            <a:extLst>
              <a:ext uri="{FF2B5EF4-FFF2-40B4-BE49-F238E27FC236}">
                <a16:creationId xmlns:a16="http://schemas.microsoft.com/office/drawing/2014/main" id="{E0928A9F-630F-3D73-EEBF-DE1F331C047F}"/>
              </a:ext>
            </a:extLst>
          </p:cNvPr>
          <p:cNvSpPr>
            <a:spLocks noGrp="1"/>
          </p:cNvSpPr>
          <p:nvPr>
            <p:ph type="tbl" sz="quarter" idx="13"/>
          </p:nvPr>
        </p:nvSpPr>
        <p:spPr/>
        <p:txBody>
          <a:bodyPr>
            <a:normAutofit/>
          </a:bodyPr>
          <a:lstStyle/>
          <a:p>
            <a:pPr marL="0" indent="0">
              <a:buNone/>
            </a:pPr>
            <a:r>
              <a:rPr lang="en-US" dirty="0"/>
              <a:t>1.The project used rule-of-thirds, low angles, and cinematic transitions.</a:t>
            </a:r>
            <a:br>
              <a:rPr lang="en-US" dirty="0"/>
            </a:br>
            <a:r>
              <a:rPr lang="en-US" dirty="0"/>
              <a:t>2.Lighting was planned to enhance textures and tone.</a:t>
            </a:r>
            <a:br>
              <a:rPr lang="en-US" dirty="0"/>
            </a:br>
            <a:r>
              <a:rPr lang="en-US" dirty="0"/>
              <a:t>Editing techniques like speed changes and visual rhythm were applied.</a:t>
            </a:r>
            <a:br>
              <a:rPr lang="en-US" dirty="0"/>
            </a:br>
            <a:r>
              <a:rPr lang="en-US" dirty="0"/>
              <a:t>3.The decisions were backed by research from top brand ads.</a:t>
            </a:r>
            <a:br>
              <a:rPr lang="en-US" dirty="0"/>
            </a:br>
            <a:r>
              <a:rPr lang="en-US" dirty="0"/>
              <a:t>These creative methods increased the value and quality of the </a:t>
            </a:r>
            <a:r>
              <a:rPr lang="en-US" dirty="0" err="1"/>
              <a:t>adverisement</a:t>
            </a:r>
            <a:r>
              <a:rPr lang="en-US" dirty="0"/>
              <a:t>.</a:t>
            </a:r>
          </a:p>
          <a:p>
            <a:endParaRPr lang="en-US" dirty="0"/>
          </a:p>
        </p:txBody>
      </p:sp>
      <p:sp>
        <p:nvSpPr>
          <p:cNvPr id="4" name="Slide Number Placeholder 3">
            <a:extLst>
              <a:ext uri="{FF2B5EF4-FFF2-40B4-BE49-F238E27FC236}">
                <a16:creationId xmlns:a16="http://schemas.microsoft.com/office/drawing/2014/main" id="{E4962B94-CA1B-1F01-FB27-FF55853FD6A3}"/>
              </a:ext>
            </a:extLst>
          </p:cNvPr>
          <p:cNvSpPr>
            <a:spLocks noGrp="1"/>
          </p:cNvSpPr>
          <p:nvPr>
            <p:ph type="sldNum" sz="quarter" idx="12"/>
          </p:nvPr>
        </p:nvSpPr>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29959328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ble Placeholder 2">
            <a:extLst>
              <a:ext uri="{FF2B5EF4-FFF2-40B4-BE49-F238E27FC236}">
                <a16:creationId xmlns:a16="http://schemas.microsoft.com/office/drawing/2014/main" id="{4DC0748B-8B75-DD59-CE24-8AB6F62A71CB}"/>
              </a:ext>
            </a:extLst>
          </p:cNvPr>
          <p:cNvSpPr>
            <a:spLocks noGrp="1"/>
          </p:cNvSpPr>
          <p:nvPr>
            <p:ph type="tbl" sz="quarter" idx="13"/>
          </p:nvPr>
        </p:nvSpPr>
        <p:spPr>
          <a:xfrm>
            <a:off x="762000" y="615143"/>
            <a:ext cx="10665845" cy="5480856"/>
          </a:xfrm>
        </p:spPr>
        <p:txBody>
          <a:bodyPr>
            <a:normAutofit fontScale="92500" lnSpcReduction="10000"/>
          </a:bodyPr>
          <a:lstStyle/>
          <a:p>
            <a:pPr algn="just"/>
            <a:r>
              <a:rPr lang="en-US" dirty="0"/>
              <a:t>In conclusion, this advertisement project for Dulla represents a comprehensive application of visual storytelling, brand alignment, and technical precision. From concept development through to post-production, each phase was carefully planned and executed to reflect the brand’s values of sophistication, quality, and contemporary style. The integration of researched production techniques, such as professional lighting setups and cinematic camera movements, ensured the final outcome was both visually compelling and commercially effective. By overcoming real-world challenges and maintaining creative consistency, the project successfully showcases Dulla as a premium lifestyle brand. This work stands as a testament to the value of thoughtful design, strategic planning, and adaptive problem-solving in the creation of high-quality branded content.</a:t>
            </a:r>
          </a:p>
          <a:p>
            <a:endParaRPr lang="en-US" dirty="0"/>
          </a:p>
        </p:txBody>
      </p:sp>
      <p:sp>
        <p:nvSpPr>
          <p:cNvPr id="4" name="Slide Number Placeholder 3">
            <a:extLst>
              <a:ext uri="{FF2B5EF4-FFF2-40B4-BE49-F238E27FC236}">
                <a16:creationId xmlns:a16="http://schemas.microsoft.com/office/drawing/2014/main" id="{7D740106-D654-38AA-DC93-8E3EB704FC30}"/>
              </a:ext>
            </a:extLst>
          </p:cNvPr>
          <p:cNvSpPr>
            <a:spLocks noGrp="1"/>
          </p:cNvSpPr>
          <p:nvPr>
            <p:ph type="sldNum" sz="quarter" idx="12"/>
          </p:nvPr>
        </p:nvSpPr>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2685097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B660C0A-1EA8-FE4B-2906-E20EEB90528B}"/>
              </a:ext>
            </a:extLst>
          </p:cNvPr>
          <p:cNvSpPr txBox="1"/>
          <p:nvPr/>
        </p:nvSpPr>
        <p:spPr>
          <a:xfrm>
            <a:off x="5071186" y="845297"/>
            <a:ext cx="5425751" cy="1077218"/>
          </a:xfrm>
          <a:prstGeom prst="rect">
            <a:avLst/>
          </a:prstGeom>
          <a:noFill/>
        </p:spPr>
        <p:txBody>
          <a:bodyPr wrap="square" rtlCol="0">
            <a:spAutoFit/>
          </a:bodyPr>
          <a:lstStyle/>
          <a:p>
            <a:r>
              <a:rPr lang="en-US" sz="3200" b="1" dirty="0"/>
              <a:t>INTRODUCTION TO THE PROJECT</a:t>
            </a:r>
            <a:endParaRPr lang="en-US" sz="3200" dirty="0"/>
          </a:p>
        </p:txBody>
      </p:sp>
      <p:sp>
        <p:nvSpPr>
          <p:cNvPr id="6" name="TextBox 5">
            <a:extLst>
              <a:ext uri="{FF2B5EF4-FFF2-40B4-BE49-F238E27FC236}">
                <a16:creationId xmlns:a16="http://schemas.microsoft.com/office/drawing/2014/main" id="{E7696722-F4D3-8B2D-11DE-6B702D8F7CF7}"/>
              </a:ext>
            </a:extLst>
          </p:cNvPr>
          <p:cNvSpPr txBox="1"/>
          <p:nvPr/>
        </p:nvSpPr>
        <p:spPr>
          <a:xfrm>
            <a:off x="4846830" y="2971800"/>
            <a:ext cx="6461872" cy="2585323"/>
          </a:xfrm>
          <a:prstGeom prst="rect">
            <a:avLst/>
          </a:prstGeom>
          <a:noFill/>
        </p:spPr>
        <p:txBody>
          <a:bodyPr wrap="square" rtlCol="0">
            <a:spAutoFit/>
          </a:bodyPr>
          <a:lstStyle/>
          <a:p>
            <a:r>
              <a:rPr lang="en-US" dirty="0"/>
              <a:t>The goal of this project was to create a branded, feel-good commercial advertisement for Dulla, a high-end luxury Nepali leather brand. Desk research and ideation to map a concept that works with the brand and speaks to its audience were the first steps in the process. This was complemented by the creation of a new media project, applying industry standards and practices across the preproduction, shooting and postproduction processes.</a:t>
            </a:r>
          </a:p>
          <a:p>
            <a:endParaRPr lang="en-US" dirty="0"/>
          </a:p>
        </p:txBody>
      </p: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11F1954-4047-4F68-0FA3-162BA90D6023}"/>
              </a:ext>
            </a:extLst>
          </p:cNvPr>
          <p:cNvSpPr txBox="1"/>
          <p:nvPr/>
        </p:nvSpPr>
        <p:spPr>
          <a:xfrm>
            <a:off x="5803641" y="886408"/>
            <a:ext cx="4954555" cy="584775"/>
          </a:xfrm>
          <a:prstGeom prst="rect">
            <a:avLst/>
          </a:prstGeom>
          <a:noFill/>
        </p:spPr>
        <p:txBody>
          <a:bodyPr wrap="square" rtlCol="0">
            <a:spAutoFit/>
          </a:bodyPr>
          <a:lstStyle/>
          <a:p>
            <a:r>
              <a:rPr lang="en-US" sz="3200" b="1" dirty="0"/>
              <a:t>Aim and Objective</a:t>
            </a:r>
          </a:p>
        </p:txBody>
      </p:sp>
      <p:sp>
        <p:nvSpPr>
          <p:cNvPr id="6" name="TextBox 5">
            <a:extLst>
              <a:ext uri="{FF2B5EF4-FFF2-40B4-BE49-F238E27FC236}">
                <a16:creationId xmlns:a16="http://schemas.microsoft.com/office/drawing/2014/main" id="{2923CB03-370F-8C16-D3EE-A8B9080B4A56}"/>
              </a:ext>
            </a:extLst>
          </p:cNvPr>
          <p:cNvSpPr txBox="1"/>
          <p:nvPr/>
        </p:nvSpPr>
        <p:spPr>
          <a:xfrm>
            <a:off x="4814596" y="1909602"/>
            <a:ext cx="6988628" cy="4247317"/>
          </a:xfrm>
          <a:prstGeom prst="rect">
            <a:avLst/>
          </a:prstGeom>
          <a:noFill/>
        </p:spPr>
        <p:txBody>
          <a:bodyPr wrap="square" rtlCol="0">
            <a:spAutoFit/>
          </a:bodyPr>
          <a:lstStyle/>
          <a:p>
            <a:r>
              <a:rPr lang="en-US" b="1" dirty="0"/>
              <a:t>Slide 3: Aim &amp; Objectives</a:t>
            </a:r>
            <a:br>
              <a:rPr lang="en-US" dirty="0"/>
            </a:br>
            <a:r>
              <a:rPr lang="en-US" b="1" dirty="0"/>
              <a:t>Aim:</a:t>
            </a:r>
            <a:r>
              <a:rPr lang="en-US" dirty="0"/>
              <a:t> To produce a professional, visually engaging commercial that strengthens Dulla’s identity as a luxury lifestyle brand.</a:t>
            </a:r>
          </a:p>
          <a:p>
            <a:r>
              <a:rPr lang="en-US" b="1" dirty="0"/>
              <a:t>Objectives:</a:t>
            </a:r>
          </a:p>
          <a:p>
            <a:endParaRPr lang="en-US" dirty="0"/>
          </a:p>
          <a:p>
            <a:pPr>
              <a:buFont typeface="Arial" panose="020B0604020202020204" pitchFamily="34" charset="0"/>
              <a:buChar char="•"/>
            </a:pPr>
            <a:r>
              <a:rPr lang="en-US" dirty="0"/>
              <a:t>To highlight the craftsmanship and premium nature of Dulla’s leather products (bags, wallets, boots, shoes).</a:t>
            </a:r>
          </a:p>
          <a:p>
            <a:pPr>
              <a:buFont typeface="Arial" panose="020B0604020202020204" pitchFamily="34" charset="0"/>
              <a:buChar char="•"/>
            </a:pPr>
            <a:r>
              <a:rPr lang="en-US" dirty="0"/>
              <a:t>To create an elegant, visually minimalist video reflecting a modern lifestyle.</a:t>
            </a:r>
          </a:p>
          <a:p>
            <a:pPr>
              <a:buFont typeface="Arial" panose="020B0604020202020204" pitchFamily="34" charset="0"/>
              <a:buChar char="•"/>
            </a:pPr>
            <a:r>
              <a:rPr lang="en-US" dirty="0"/>
              <a:t>To meet platform standards and specifications for social media content.</a:t>
            </a:r>
          </a:p>
          <a:p>
            <a:pPr>
              <a:buFont typeface="Arial" panose="020B0604020202020204" pitchFamily="34" charset="0"/>
              <a:buChar char="•"/>
            </a:pPr>
            <a:r>
              <a:rPr lang="en-US" dirty="0"/>
              <a:t>To follow client feedback during development to maintain alignment with the brand image.</a:t>
            </a:r>
          </a:p>
          <a:p>
            <a:pPr>
              <a:buFont typeface="Arial" panose="020B0604020202020204" pitchFamily="34" charset="0"/>
              <a:buChar char="•"/>
            </a:pPr>
            <a:r>
              <a:rPr lang="en-US" dirty="0"/>
              <a:t>To improve visual storytelling and emotional engagement.</a:t>
            </a:r>
          </a:p>
          <a:p>
            <a:endParaRPr lang="en-US" dirty="0"/>
          </a:p>
        </p:txBody>
      </p: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69884" y="734843"/>
            <a:ext cx="6589150" cy="1988706"/>
          </a:xfrm>
        </p:spPr>
        <p:txBody>
          <a:bodyPr/>
          <a:lstStyle/>
          <a:p>
            <a:r>
              <a:rPr lang="en-US" dirty="0"/>
              <a:t>Concept Research</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4"/>
          </p:nvPr>
        </p:nvSpPr>
        <p:spPr>
          <a:xfrm>
            <a:off x="753501" y="2827507"/>
            <a:ext cx="6597650" cy="3295650"/>
          </a:xfrm>
        </p:spPr>
        <p:txBody>
          <a:bodyPr vert="horz" lIns="91440" tIns="45720" rIns="91440" bIns="45720" rtlCol="0" anchor="t">
            <a:normAutofit fontScale="77500" lnSpcReduction="20000"/>
          </a:bodyPr>
          <a:lstStyle/>
          <a:p>
            <a:pPr>
              <a:buFont typeface="Arial" panose="020B0604020202020204" pitchFamily="34" charset="0"/>
              <a:buChar char="•"/>
            </a:pPr>
            <a:r>
              <a:rPr lang="en-US" sz="7200" dirty="0"/>
              <a:t>.</a:t>
            </a:r>
          </a:p>
          <a:p>
            <a:pPr marL="285750" indent="-285750">
              <a:buFont typeface="Arial" panose="020B0604020202020204" pitchFamily="34" charset="0"/>
              <a:buChar char="•"/>
            </a:pPr>
            <a:r>
              <a:rPr lang="en-US" dirty="0"/>
              <a:t> I observed brands like Berluti, Clarks Originals Which was in YouTube</a:t>
            </a:r>
          </a:p>
          <a:p>
            <a:pPr marL="285750" indent="-285750">
              <a:buFont typeface="Arial" panose="020B0604020202020204" pitchFamily="34" charset="0"/>
              <a:buChar char="•"/>
            </a:pPr>
            <a:r>
              <a:rPr lang="en-US" dirty="0"/>
              <a:t>These references supported in understanding the visual storytelling of premium brands.</a:t>
            </a:r>
          </a:p>
          <a:p>
            <a:pPr marL="285750" indent="-285750">
              <a:buFont typeface="Arial" panose="020B0604020202020204" pitchFamily="34" charset="0"/>
              <a:buChar char="•"/>
            </a:pPr>
            <a:r>
              <a:rPr lang="en-US" dirty="0"/>
              <a:t>We saw techniques such as dynamic lighting, close-ups, and beautiful pacing.</a:t>
            </a:r>
          </a:p>
          <a:p>
            <a:pPr marL="285750" indent="-285750">
              <a:buFont typeface="Arial" panose="020B0604020202020204" pitchFamily="34" charset="0"/>
              <a:buChar char="•"/>
            </a:pPr>
            <a:r>
              <a:rPr lang="en-US" dirty="0"/>
              <a:t>I based the mood, camera movement, and editing of my video off of research.</a:t>
            </a:r>
          </a:p>
          <a:p>
            <a:pPr marL="285750" indent="-285750">
              <a:buFont typeface="Arial" panose="020B0604020202020204" pitchFamily="34" charset="0"/>
              <a:buChar char="•"/>
            </a:pPr>
            <a:r>
              <a:rPr lang="en-US" dirty="0"/>
              <a:t>The simplicity along with class of those designs has inspired my direction.</a:t>
            </a:r>
          </a:p>
          <a:p>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5</a:t>
            </a:fld>
            <a:endParaRPr lang="en-US" dirty="0"/>
          </a:p>
        </p:txBody>
      </p:sp>
      <p:pic>
        <p:nvPicPr>
          <p:cNvPr id="4" name="Picture 3">
            <a:extLst>
              <a:ext uri="{FF2B5EF4-FFF2-40B4-BE49-F238E27FC236}">
                <a16:creationId xmlns:a16="http://schemas.microsoft.com/office/drawing/2014/main" id="{F8D542FB-7B42-F8E4-C3C7-A1702D4A8537}"/>
              </a:ext>
            </a:extLst>
          </p:cNvPr>
          <p:cNvPicPr>
            <a:picLocks noChangeAspect="1"/>
          </p:cNvPicPr>
          <p:nvPr/>
        </p:nvPicPr>
        <p:blipFill>
          <a:blip r:embed="rId3"/>
          <a:srcRect l="7154" t="8676" r="6805" b="11341"/>
          <a:stretch/>
        </p:blipFill>
        <p:spPr>
          <a:xfrm>
            <a:off x="7351150" y="2105026"/>
            <a:ext cx="4380141" cy="2286000"/>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1346372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5627913" y="27992"/>
            <a:ext cx="6449786" cy="1354494"/>
          </a:xfrm>
        </p:spPr>
        <p:txBody>
          <a:bodyPr>
            <a:normAutofit fontScale="90000"/>
          </a:bodyPr>
          <a:lstStyle/>
          <a:p>
            <a:r>
              <a:rPr lang="en-US" dirty="0"/>
              <a:t>Pre-Production Overview</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5452187" y="2088420"/>
            <a:ext cx="6449785" cy="1354493"/>
          </a:xfrm>
        </p:spPr>
        <p:txBody>
          <a:bodyPr>
            <a:normAutofit fontScale="25000" lnSpcReduction="20000"/>
          </a:bodyPr>
          <a:lstStyle/>
          <a:p>
            <a:pPr marL="857250" indent="-857250">
              <a:buFont typeface="Arial" panose="020B0604020202020204" pitchFamily="34" charset="0"/>
              <a:buChar char="•"/>
            </a:pPr>
            <a:r>
              <a:rPr lang="en-US" sz="6000" dirty="0"/>
              <a:t>Developed a pre-production process, a step-by-step guide for planning every detail ahead of the shoot.</a:t>
            </a:r>
          </a:p>
          <a:p>
            <a:pPr marL="857250" indent="-857250">
              <a:buFont typeface="Arial" panose="020B0604020202020204" pitchFamily="34" charset="0"/>
              <a:buChar char="•"/>
            </a:pPr>
            <a:r>
              <a:rPr lang="en-US" sz="6000" dirty="0"/>
              <a:t>It involved writing the script, creating a storyboard and scouting.</a:t>
            </a:r>
          </a:p>
          <a:p>
            <a:pPr marL="857250" indent="-857250">
              <a:buFont typeface="Arial" panose="020B0604020202020204" pitchFamily="34" charset="0"/>
              <a:buChar char="•"/>
            </a:pPr>
            <a:r>
              <a:rPr lang="en-US" sz="6000" dirty="0"/>
              <a:t>This stage also finalizes costume styling as well as time management.</a:t>
            </a:r>
          </a:p>
          <a:p>
            <a:pPr marL="857250" indent="-857250">
              <a:buFont typeface="Arial" panose="020B0604020202020204" pitchFamily="34" charset="0"/>
              <a:buChar char="•"/>
            </a:pPr>
            <a:r>
              <a:rPr lang="en-US" sz="6000" dirty="0"/>
              <a:t>This planning helped with no confusion during the shoot, thus more productivity and quality.</a:t>
            </a:r>
          </a:p>
          <a:p>
            <a:pPr marL="857250" indent="-857250">
              <a:buFont typeface="Arial" panose="020B0604020202020204" pitchFamily="34" charset="0"/>
              <a:buChar char="•"/>
            </a:pPr>
            <a:r>
              <a:rPr lang="en-US" sz="6000" dirty="0"/>
              <a:t>This stage was the Foundation of the whole video</a:t>
            </a:r>
          </a:p>
          <a:p>
            <a:endParaRPr lang="en-US" sz="7200" dirty="0"/>
          </a:p>
          <a:p>
            <a:endParaRPr lang="en-US" dirty="0"/>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003251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734007" y="192508"/>
            <a:ext cx="9389288" cy="1362456"/>
          </a:xfrm>
        </p:spPr>
        <p:txBody>
          <a:bodyPr/>
          <a:lstStyle/>
          <a:p>
            <a:r>
              <a:rPr lang="en-US" dirty="0"/>
              <a:t>Script Development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1286849" y="1247054"/>
            <a:ext cx="4514850" cy="3505200"/>
          </a:xfrm>
        </p:spPr>
        <p:txBody>
          <a:bodyPr vert="horz" lIns="91440" tIns="45720" rIns="91440" bIns="45720" rtlCol="0" anchor="t">
            <a:normAutofit fontScale="25000" lnSpcReduction="20000"/>
          </a:bodyPr>
          <a:lstStyle/>
          <a:p>
            <a:r>
              <a:rPr lang="en-US" sz="7200" dirty="0"/>
              <a:t>1. The script was written to reflect the core values of Dulla – elegance, craftsmanship, and modern sophistication.</a:t>
            </a:r>
          </a:p>
          <a:p>
            <a:br>
              <a:rPr lang="en-US" sz="7200" dirty="0"/>
            </a:br>
            <a:r>
              <a:rPr lang="en-US" sz="7200" dirty="0"/>
              <a:t>2. It narrates the life of a character passing through daily activities seamlessly, letting the shoes and bags enter every scene effortlessly.</a:t>
            </a:r>
          </a:p>
          <a:p>
            <a:br>
              <a:rPr lang="en-US" sz="7200" dirty="0"/>
            </a:br>
            <a:r>
              <a:rPr lang="en-US" sz="7200" dirty="0"/>
              <a:t>3. By avoiding dialogue and focusing on visual emotion, the script highlights how Dulla products enhance everyday moments</a:t>
            </a:r>
          </a:p>
          <a:p>
            <a:br>
              <a:rPr lang="en-US" sz="7200" dirty="0"/>
            </a:br>
            <a:r>
              <a:rPr lang="en-US" sz="7200" dirty="0"/>
              <a:t>4. Each scene was carefully designed to emphasize lifestyle appeal, with subtle storytelling reinforcing the brand’s premium identity.</a:t>
            </a:r>
          </a:p>
          <a:p>
            <a:endParaRPr lang="en-US" sz="7200" dirty="0"/>
          </a:p>
          <a:p>
            <a:endParaRPr lang="en-US"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3520440" y="896111"/>
            <a:ext cx="7889768" cy="2039341"/>
          </a:xfrm>
        </p:spPr>
        <p:txBody>
          <a:bodyPr/>
          <a:lstStyle/>
          <a:p>
            <a:r>
              <a:rPr lang="en-US" b="1" dirty="0"/>
              <a:t>Storyboard Design</a:t>
            </a:r>
          </a:p>
        </p:txBody>
      </p:sp>
      <p:sp>
        <p:nvSpPr>
          <p:cNvPr id="12" name="Text Placeholder 11">
            <a:extLst>
              <a:ext uri="{FF2B5EF4-FFF2-40B4-BE49-F238E27FC236}">
                <a16:creationId xmlns:a16="http://schemas.microsoft.com/office/drawing/2014/main" id="{D3251268-42B4-3B45-A59B-740E2DB97A00}"/>
              </a:ext>
            </a:extLst>
          </p:cNvPr>
          <p:cNvSpPr>
            <a:spLocks noGrp="1"/>
          </p:cNvSpPr>
          <p:nvPr>
            <p:ph sz="half" idx="14"/>
          </p:nvPr>
        </p:nvSpPr>
        <p:spPr>
          <a:xfrm>
            <a:off x="3520440" y="3259056"/>
            <a:ext cx="2994660" cy="3006531"/>
          </a:xfrm>
        </p:spPr>
        <p:txBody>
          <a:bodyPr>
            <a:normAutofit/>
          </a:bodyPr>
          <a:lstStyle/>
          <a:p>
            <a:r>
              <a:rPr lang="en-US" dirty="0"/>
              <a:t>Storyboard was created to visualize scene in advance.​</a:t>
            </a:r>
          </a:p>
          <a:p>
            <a:r>
              <a:rPr lang="en-US" dirty="0"/>
              <a:t>Each shot was sketched to plans lighting </a:t>
            </a:r>
            <a:r>
              <a:rPr lang="en-US" dirty="0" err="1"/>
              <a:t>anges</a:t>
            </a:r>
            <a:r>
              <a:rPr lang="en-US" dirty="0"/>
              <a:t> and transition.</a:t>
            </a:r>
          </a:p>
          <a:p>
            <a:r>
              <a:rPr lang="en-US" dirty="0"/>
              <a:t>It helped save time and avoid wandering creatively during the shoot.</a:t>
            </a:r>
          </a:p>
        </p:txBody>
      </p:sp>
      <p:sp>
        <p:nvSpPr>
          <p:cNvPr id="7" name="Text Placeholder 6">
            <a:extLst>
              <a:ext uri="{FF2B5EF4-FFF2-40B4-BE49-F238E27FC236}">
                <a16:creationId xmlns:a16="http://schemas.microsoft.com/office/drawing/2014/main" id="{02492136-277B-808E-9D1B-0527359207DB}"/>
              </a:ext>
            </a:extLst>
          </p:cNvPr>
          <p:cNvSpPr>
            <a:spLocks noGrp="1"/>
          </p:cNvSpPr>
          <p:nvPr>
            <p:ph sz="half" idx="1"/>
          </p:nvPr>
        </p:nvSpPr>
        <p:spPr>
          <a:xfrm>
            <a:off x="6826432" y="3253740"/>
            <a:ext cx="4580088" cy="3006531"/>
          </a:xfrm>
        </p:spPr>
        <p:txBody>
          <a:bodyPr>
            <a:normAutofit/>
          </a:bodyPr>
          <a:lstStyle/>
          <a:p>
            <a:pPr lvl="1"/>
            <a:r>
              <a:rPr lang="en-US" dirty="0"/>
              <a:t>The storyboard also helped focus on product visibility in each frame.</a:t>
            </a:r>
          </a:p>
          <a:p>
            <a:pPr marL="228600" lvl="1" indent="0">
              <a:buNone/>
            </a:pPr>
            <a:r>
              <a:rPr lang="en-US" dirty="0"/>
              <a:t>​</a:t>
            </a:r>
          </a:p>
          <a:p>
            <a:endParaRPr lang="en-US" dirty="0"/>
          </a:p>
        </p:txBody>
      </p:sp>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1418789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733232" y="404517"/>
            <a:ext cx="7606895" cy="2029967"/>
          </a:xfrm>
        </p:spPr>
        <p:txBody>
          <a:bodyPr/>
          <a:lstStyle/>
          <a:p>
            <a:r>
              <a:rPr lang="en-US" dirty="0">
                <a:solidFill>
                  <a:schemeClr val="bg2"/>
                </a:solidFill>
              </a:rPr>
              <a:t>Location Planning ​</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
        <p:nvSpPr>
          <p:cNvPr id="3" name="TextBox 2">
            <a:extLst>
              <a:ext uri="{FF2B5EF4-FFF2-40B4-BE49-F238E27FC236}">
                <a16:creationId xmlns:a16="http://schemas.microsoft.com/office/drawing/2014/main" id="{CA3D8BED-071C-34E5-697B-B79C9A25A3E6}"/>
              </a:ext>
            </a:extLst>
          </p:cNvPr>
          <p:cNvSpPr txBox="1"/>
          <p:nvPr/>
        </p:nvSpPr>
        <p:spPr>
          <a:xfrm>
            <a:off x="2994881" y="1315106"/>
            <a:ext cx="5766318" cy="5632311"/>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2"/>
                </a:solidFill>
              </a:rPr>
              <a:t>Location was one of the very first things to decide on and Taaj Palace was one of the first locations we decided upon due to its sophisticated, regal interior which matched Dulla's premium. positioning.</a:t>
            </a:r>
          </a:p>
          <a:p>
            <a:pPr marL="285750" indent="-285750" algn="just">
              <a:buFont typeface="Arial" panose="020B0604020202020204" pitchFamily="34" charset="0"/>
              <a:buChar char="•"/>
            </a:pPr>
            <a:r>
              <a:rPr lang="en-US" dirty="0">
                <a:solidFill>
                  <a:schemeClr val="bg2"/>
                </a:solidFill>
              </a:rPr>
              <a:t>The rest of the shoot spanned a real office space, a café, and streets to capture an entire aspirational day in the life of the modern user.</a:t>
            </a:r>
          </a:p>
          <a:p>
            <a:pPr marL="285750" indent="-285750" algn="just">
              <a:buFont typeface="Arial" panose="020B0604020202020204" pitchFamily="34" charset="0"/>
              <a:buChar char="•"/>
            </a:pPr>
            <a:r>
              <a:rPr lang="en-US" dirty="0">
                <a:solidFill>
                  <a:schemeClr val="bg2"/>
                </a:solidFill>
              </a:rPr>
              <a:t>I selected each space based on the theme of the lifestyle and how they would use the product in a realistic and relatable way.</a:t>
            </a:r>
          </a:p>
          <a:p>
            <a:pPr marL="285750" indent="-285750" algn="just">
              <a:buFont typeface="Arial" panose="020B0604020202020204" pitchFamily="34" charset="0"/>
              <a:buChar char="•"/>
            </a:pPr>
            <a:r>
              <a:rPr lang="en-US" dirty="0">
                <a:solidFill>
                  <a:schemeClr val="bg2"/>
                </a:solidFill>
              </a:rPr>
              <a:t>The chosen locations  which stood out because of their natural textures, lighting and architectural details  were scouted for their visual value.</a:t>
            </a:r>
          </a:p>
          <a:p>
            <a:pPr marL="285750" indent="-285750" algn="just">
              <a:buFont typeface="Arial" panose="020B0604020202020204" pitchFamily="34" charset="0"/>
              <a:buChar char="•"/>
            </a:pPr>
            <a:r>
              <a:rPr lang="en-US" dirty="0">
                <a:solidFill>
                  <a:schemeClr val="bg2"/>
                </a:solidFill>
              </a:rPr>
              <a:t>This mixture of indoor and outdoor scenes also keeps visual interest alive and reinforces a narrative connected to elegance and glamour.</a:t>
            </a:r>
          </a:p>
          <a:p>
            <a:pPr marL="285750" indent="-285750" algn="just">
              <a:buFont typeface="Arial" panose="020B0604020202020204" pitchFamily="34" charset="0"/>
              <a:buChar char="•"/>
            </a:pPr>
            <a:r>
              <a:rPr lang="en-US" dirty="0">
                <a:solidFill>
                  <a:schemeClr val="bg2"/>
                </a:solidFill>
              </a:rPr>
              <a:t>These selected settings reflect  the lifestyle of modern day aspirants that Dulla signifies.</a:t>
            </a:r>
          </a:p>
          <a:p>
            <a:endParaRPr lang="en-US" dirty="0"/>
          </a:p>
        </p:txBody>
      </p:sp>
      <p:pic>
        <p:nvPicPr>
          <p:cNvPr id="6" name="Picture 5">
            <a:extLst>
              <a:ext uri="{FF2B5EF4-FFF2-40B4-BE49-F238E27FC236}">
                <a16:creationId xmlns:a16="http://schemas.microsoft.com/office/drawing/2014/main" id="{8A088DEA-4BE6-BB01-28F2-5AF5D677188E}"/>
              </a:ext>
            </a:extLst>
          </p:cNvPr>
          <p:cNvPicPr>
            <a:picLocks noChangeAspect="1"/>
          </p:cNvPicPr>
          <p:nvPr/>
        </p:nvPicPr>
        <p:blipFill>
          <a:blip r:embed="rId4"/>
          <a:stretch>
            <a:fillRect/>
          </a:stretch>
        </p:blipFill>
        <p:spPr>
          <a:xfrm>
            <a:off x="8979159" y="2069471"/>
            <a:ext cx="2811229" cy="2719058"/>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593920805"/>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 ds:uri="http://schemas.microsoft.com/sharepoint/v3"/>
    <ds:schemaRef ds:uri="http://schemas.microsoft.com/office/2006/documentManagement/types"/>
    <ds:schemaRef ds:uri="http://schemas.microsoft.com/office/infopath/2007/PartnerControls"/>
    <ds:schemaRef ds:uri="230e9df3-be65-4c73-a93b-d1236ebd677e"/>
    <ds:schemaRef ds:uri="16c05727-aa75-4e4a-9b5f-8a80a1165891"/>
    <ds:schemaRef ds:uri="71af3243-3dd4-4a8d-8c0d-dd76da1f02a5"/>
    <ds:schemaRef ds:uri="http://purl.org/dc/te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{54BA4789-EF34-427D-BE0E-53E39A727B1C}tf33968143_win32</Template>
  <TotalTime>348</TotalTime>
  <Words>1637</Words>
  <Application>Microsoft Office PowerPoint</Application>
  <PresentationFormat>Widescreen</PresentationFormat>
  <Paragraphs>155</Paragraphs>
  <Slides>21</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Avenir Next LT Pro</vt:lpstr>
      <vt:lpstr>Calibri</vt:lpstr>
      <vt:lpstr>Custom</vt:lpstr>
      <vt:lpstr>Dulla tvc commercial</vt:lpstr>
      <vt:lpstr>Agenda</vt:lpstr>
      <vt:lpstr>PowerPoint Presentation</vt:lpstr>
      <vt:lpstr>PowerPoint Presentation</vt:lpstr>
      <vt:lpstr>Concept Research</vt:lpstr>
      <vt:lpstr>Pre-Production Overview</vt:lpstr>
      <vt:lpstr>Script Development</vt:lpstr>
      <vt:lpstr>Storyboard Design</vt:lpstr>
      <vt:lpstr>Location Planning ​</vt:lpstr>
      <vt:lpstr>Casting and styling​</vt:lpstr>
      <vt:lpstr>Production Phase</vt:lpstr>
      <vt:lpstr>Filming techniques</vt:lpstr>
      <vt:lpstr>Camera Movement and Framing</vt:lpstr>
      <vt:lpstr>PowerPoint Presentation</vt:lpstr>
      <vt:lpstr>Post-Production Overview </vt:lpstr>
      <vt:lpstr>Editing with DaVinci Resolve </vt:lpstr>
      <vt:lpstr>Color Grading </vt:lpstr>
      <vt:lpstr>Sound and Music </vt:lpstr>
      <vt:lpstr>Final Rendering </vt:lpstr>
      <vt:lpstr>Techniques and Technology Used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Yewantraj Karki</dc:creator>
  <cp:lastModifiedBy>Noahfinn mannn</cp:lastModifiedBy>
  <cp:revision>9</cp:revision>
  <dcterms:created xsi:type="dcterms:W3CDTF">2025-05-05T16:04:01Z</dcterms:created>
  <dcterms:modified xsi:type="dcterms:W3CDTF">2025-05-06T22:44:47Z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